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81" r:id="rId3"/>
    <p:sldId id="382" r:id="rId4"/>
    <p:sldId id="383" r:id="rId5"/>
    <p:sldId id="385" r:id="rId6"/>
    <p:sldId id="384" r:id="rId7"/>
    <p:sldId id="386" r:id="rId8"/>
    <p:sldId id="387" r:id="rId9"/>
    <p:sldId id="389" r:id="rId10"/>
    <p:sldId id="388" r:id="rId11"/>
    <p:sldId id="390" r:id="rId12"/>
    <p:sldId id="391" r:id="rId13"/>
    <p:sldId id="392" r:id="rId14"/>
    <p:sldId id="394" r:id="rId15"/>
    <p:sldId id="395" r:id="rId16"/>
    <p:sldId id="393" r:id="rId17"/>
    <p:sldId id="396" r:id="rId18"/>
    <p:sldId id="379" r:id="rId19"/>
    <p:sldId id="380" r:id="rId2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Komadina" initials="MK" lastIdx="3" clrIdx="0">
    <p:extLst>
      <p:ext uri="{19B8F6BF-5375-455C-9EA6-DF929625EA0E}">
        <p15:presenceInfo xmlns:p15="http://schemas.microsoft.com/office/powerpoint/2012/main" userId="Marina Kom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99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2467" autoAdjust="0"/>
  </p:normalViewPr>
  <p:slideViewPr>
    <p:cSldViewPr snapToGrid="0">
      <p:cViewPr varScale="1">
        <p:scale>
          <a:sx n="80" d="100"/>
          <a:sy n="80" d="100"/>
        </p:scale>
        <p:origin x="72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AF9F4-265B-4CC7-BBD6-071DBBD0EEAE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2D367-8DC2-4712-9A6A-9534AAD095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76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2D367-8DC2-4712-9A6A-9534AAD095F8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1710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2D367-8DC2-4712-9A6A-9534AAD095F8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4702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2D367-8DC2-4712-9A6A-9534AAD095F8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2484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2D367-8DC2-4712-9A6A-9534AAD095F8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7531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184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95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415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840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01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66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96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351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6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00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18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4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4c3cd197-6f47-499b-8510-fa81e51a252a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4c3cd197-6f47-499b-8510-fa81e51a252a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-sfera.hr/dodatni-digitalni-sadrzaji/4c3cd197-6f47-499b-8510-fa81e51a252a/assets/audio/60_dr_clifford.mp3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0393" y="1381327"/>
            <a:ext cx="7595420" cy="1214820"/>
          </a:xfrm>
        </p:spPr>
        <p:txBody>
          <a:bodyPr>
            <a:normAutofit fontScale="90000"/>
          </a:bodyPr>
          <a:lstStyle/>
          <a:p>
            <a:r>
              <a:rPr lang="hr-HR" sz="6600" b="1">
                <a:solidFill>
                  <a:srgbClr val="FF0000"/>
                </a:solidFill>
              </a:rPr>
              <a:t>UNIT 8: </a:t>
            </a:r>
            <a:br>
              <a:rPr lang="hr-HR" sz="6600" b="1">
                <a:solidFill>
                  <a:srgbClr val="FF0000"/>
                </a:solidFill>
              </a:rPr>
            </a:br>
            <a:r>
              <a:rPr lang="hr-HR" sz="6600" b="1">
                <a:solidFill>
                  <a:srgbClr val="FF0000"/>
                </a:solidFill>
              </a:rPr>
              <a:t>Fit and healthy</a:t>
            </a:r>
            <a:endParaRPr lang="hr-HR" sz="66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83941" y="3216790"/>
            <a:ext cx="6964347" cy="1655762"/>
          </a:xfrm>
        </p:spPr>
        <p:txBody>
          <a:bodyPr>
            <a:normAutofit/>
          </a:bodyPr>
          <a:lstStyle/>
          <a:p>
            <a:r>
              <a:rPr lang="hr-HR" sz="6600"/>
              <a:t>Andy’s week</a:t>
            </a:r>
            <a:endParaRPr lang="hr-HR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84">
            <a:off x="833351" y="1589659"/>
            <a:ext cx="3363427" cy="4485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4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D02E0323-6BD0-4A95-A801-C642ED971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90"/>
            <a:ext cx="4953837" cy="6837578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3AEE6275-0026-4EA8-9A02-9AEB481E7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837" y="1712372"/>
            <a:ext cx="6890243" cy="342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9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90F02371-3DB4-4ACF-BEC2-D14660390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1298448"/>
            <a:ext cx="11972925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7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932667E4-43B4-4F75-94E0-E91228F9E4E8}"/>
              </a:ext>
            </a:extLst>
          </p:cNvPr>
          <p:cNvSpPr txBox="1"/>
          <p:nvPr/>
        </p:nvSpPr>
        <p:spPr>
          <a:xfrm>
            <a:off x="2845358" y="1065127"/>
            <a:ext cx="65012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0070C0"/>
                </a:solidFill>
              </a:rPr>
              <a:t>PAST SIMPLE QUESTIONS</a:t>
            </a:r>
          </a:p>
          <a:p>
            <a:endParaRPr lang="hr-HR" sz="2400" dirty="0">
              <a:solidFill>
                <a:srgbClr val="00B0F0"/>
              </a:solidFill>
            </a:endParaRPr>
          </a:p>
          <a:p>
            <a:r>
              <a:rPr lang="hr-HR" sz="2400" dirty="0">
                <a:solidFill>
                  <a:srgbClr val="00B0F0"/>
                </a:solidFill>
              </a:rPr>
              <a:t>You</a:t>
            </a:r>
            <a:r>
              <a:rPr lang="hr-HR" sz="2400" dirty="0"/>
              <a:t> </a:t>
            </a:r>
            <a:r>
              <a:rPr lang="hr-HR" sz="2400" dirty="0" err="1"/>
              <a:t>watch</a:t>
            </a:r>
            <a:r>
              <a:rPr lang="hr-HR" sz="2400" dirty="0" err="1">
                <a:solidFill>
                  <a:srgbClr val="FF0000"/>
                </a:solidFill>
              </a:rPr>
              <a:t>ed</a:t>
            </a:r>
            <a:r>
              <a:rPr lang="hr-HR" sz="2400" dirty="0"/>
              <a:t> a </a:t>
            </a:r>
            <a:r>
              <a:rPr lang="hr-HR" sz="2400" dirty="0" err="1"/>
              <a:t>good</a:t>
            </a:r>
            <a:r>
              <a:rPr lang="hr-HR" sz="2400" dirty="0"/>
              <a:t> film </a:t>
            </a:r>
            <a:r>
              <a:rPr lang="hr-HR" sz="2400" dirty="0" err="1"/>
              <a:t>yesterday</a:t>
            </a:r>
            <a:r>
              <a:rPr lang="hr-HR" sz="2400" dirty="0"/>
              <a:t>.</a:t>
            </a:r>
          </a:p>
          <a:p>
            <a:endParaRPr lang="hr-HR" sz="2400" dirty="0"/>
          </a:p>
          <a:p>
            <a:r>
              <a:rPr lang="hr-HR" sz="2400" dirty="0" err="1">
                <a:solidFill>
                  <a:srgbClr val="FF0000"/>
                </a:solidFill>
              </a:rPr>
              <a:t>Did</a:t>
            </a:r>
            <a:r>
              <a:rPr lang="hr-HR" sz="2400" dirty="0"/>
              <a:t> </a:t>
            </a:r>
            <a:r>
              <a:rPr lang="hr-HR" sz="2400" dirty="0" err="1">
                <a:solidFill>
                  <a:srgbClr val="00B0F0"/>
                </a:solidFill>
              </a:rPr>
              <a:t>you</a:t>
            </a:r>
            <a:r>
              <a:rPr lang="hr-HR" sz="2400" dirty="0"/>
              <a:t> </a:t>
            </a:r>
            <a:r>
              <a:rPr lang="hr-HR" sz="2400" u="sng" dirty="0" err="1"/>
              <a:t>watch</a:t>
            </a:r>
            <a:r>
              <a:rPr lang="hr-HR" sz="2400" dirty="0"/>
              <a:t> a </a:t>
            </a:r>
            <a:r>
              <a:rPr lang="hr-HR" sz="2400" dirty="0" err="1"/>
              <a:t>good</a:t>
            </a:r>
            <a:r>
              <a:rPr lang="hr-HR" sz="2400" dirty="0"/>
              <a:t> film </a:t>
            </a:r>
            <a:r>
              <a:rPr lang="hr-HR" sz="2400" dirty="0" err="1"/>
              <a:t>yesterday</a:t>
            </a:r>
            <a:r>
              <a:rPr lang="hr-HR" sz="2400" dirty="0"/>
              <a:t>?</a:t>
            </a:r>
          </a:p>
          <a:p>
            <a:endParaRPr lang="hr-HR" sz="2400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1D9F5BB2-D14D-430F-BDC0-94C5D77718EA}"/>
              </a:ext>
            </a:extLst>
          </p:cNvPr>
          <p:cNvSpPr txBox="1"/>
          <p:nvPr/>
        </p:nvSpPr>
        <p:spPr>
          <a:xfrm>
            <a:off x="1453661" y="3626134"/>
            <a:ext cx="9284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Did</a:t>
            </a:r>
            <a:r>
              <a:rPr lang="hr-HR" sz="2400" b="1" dirty="0"/>
              <a:t> + </a:t>
            </a:r>
            <a:r>
              <a:rPr lang="hr-HR" sz="2400" b="1" dirty="0" err="1">
                <a:solidFill>
                  <a:srgbClr val="00B0F0"/>
                </a:solidFill>
              </a:rPr>
              <a:t>subject</a:t>
            </a:r>
            <a:r>
              <a:rPr lang="hr-HR" sz="2400" b="1" dirty="0"/>
              <a:t> + </a:t>
            </a:r>
            <a:r>
              <a:rPr lang="hr-HR" sz="2400" b="1" u="sng" dirty="0" err="1"/>
              <a:t>verb</a:t>
            </a:r>
            <a:r>
              <a:rPr lang="hr-HR" sz="2400" b="1" u="sng" dirty="0"/>
              <a:t> </a:t>
            </a:r>
            <a:r>
              <a:rPr lang="hr-HR" sz="2400" b="1" u="sng" dirty="0" err="1"/>
              <a:t>in</a:t>
            </a:r>
            <a:r>
              <a:rPr lang="hr-HR" sz="2400" b="1" u="sng" dirty="0"/>
              <a:t> </a:t>
            </a:r>
            <a:r>
              <a:rPr lang="hr-HR" sz="2400" b="1" u="sng" dirty="0" err="1"/>
              <a:t>the</a:t>
            </a:r>
            <a:r>
              <a:rPr lang="hr-HR" sz="2400" b="1" u="sng" dirty="0"/>
              <a:t> infinitive </a:t>
            </a:r>
            <a:r>
              <a:rPr lang="hr-HR" sz="2400" b="1" dirty="0"/>
              <a:t>(</a:t>
            </a:r>
            <a:r>
              <a:rPr lang="hr-HR" sz="2400" b="1" dirty="0" err="1"/>
              <a:t>without</a:t>
            </a:r>
            <a:r>
              <a:rPr lang="hr-HR" sz="2400" b="1" dirty="0"/>
              <a:t> </a:t>
            </a:r>
            <a:r>
              <a:rPr lang="hr-HR" sz="2400" b="1" dirty="0" err="1"/>
              <a:t>the</a:t>
            </a:r>
            <a:r>
              <a:rPr lang="hr-HR" sz="2400" b="1" dirty="0"/>
              <a:t> </a:t>
            </a:r>
            <a:r>
              <a:rPr lang="hr-HR" sz="2400" b="1" dirty="0" err="1"/>
              <a:t>suffix</a:t>
            </a:r>
            <a:r>
              <a:rPr lang="hr-HR" sz="2400" b="1" dirty="0"/>
              <a:t> –d </a:t>
            </a:r>
            <a:r>
              <a:rPr lang="hr-HR" sz="2400" b="1" dirty="0" err="1"/>
              <a:t>or</a:t>
            </a:r>
            <a:r>
              <a:rPr lang="hr-HR" sz="2400" b="1" dirty="0"/>
              <a:t> –</a:t>
            </a:r>
            <a:r>
              <a:rPr lang="hr-HR" sz="2400" b="1" dirty="0" err="1"/>
              <a:t>ed</a:t>
            </a:r>
            <a:r>
              <a:rPr lang="hr-HR" sz="24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1874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90F02371-3DB4-4ACF-BEC2-D14660390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5880"/>
            <a:ext cx="11972925" cy="321945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366917-BEBD-90E9-A5A8-A21AC91FB131}"/>
              </a:ext>
            </a:extLst>
          </p:cNvPr>
          <p:cNvCxnSpPr>
            <a:cxnSpLocks/>
          </p:cNvCxnSpPr>
          <p:nvPr/>
        </p:nvCxnSpPr>
        <p:spPr>
          <a:xfrm>
            <a:off x="885825" y="2314575"/>
            <a:ext cx="4191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132D63-97C2-2C94-E52A-D51EA2487834}"/>
              </a:ext>
            </a:extLst>
          </p:cNvPr>
          <p:cNvCxnSpPr>
            <a:cxnSpLocks/>
          </p:cNvCxnSpPr>
          <p:nvPr/>
        </p:nvCxnSpPr>
        <p:spPr>
          <a:xfrm>
            <a:off x="6981825" y="2314575"/>
            <a:ext cx="695325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D1DA16-9FD7-9758-0359-0999E5B16314}"/>
              </a:ext>
            </a:extLst>
          </p:cNvPr>
          <p:cNvCxnSpPr>
            <a:cxnSpLocks/>
          </p:cNvCxnSpPr>
          <p:nvPr/>
        </p:nvCxnSpPr>
        <p:spPr>
          <a:xfrm>
            <a:off x="6905625" y="3200400"/>
            <a:ext cx="504825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02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932667E4-43B4-4F75-94E0-E91228F9E4E8}"/>
              </a:ext>
            </a:extLst>
          </p:cNvPr>
          <p:cNvSpPr txBox="1"/>
          <p:nvPr/>
        </p:nvSpPr>
        <p:spPr>
          <a:xfrm>
            <a:off x="2845358" y="231113"/>
            <a:ext cx="65012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00B0F0"/>
                </a:solidFill>
              </a:rPr>
              <a:t>You</a:t>
            </a:r>
            <a:r>
              <a:rPr lang="hr-HR" sz="2400"/>
              <a:t> watch</a:t>
            </a:r>
            <a:r>
              <a:rPr lang="hr-HR" sz="2400">
                <a:solidFill>
                  <a:srgbClr val="FF0000"/>
                </a:solidFill>
              </a:rPr>
              <a:t>ed</a:t>
            </a:r>
            <a:r>
              <a:rPr lang="hr-HR" sz="2400"/>
              <a:t> a good film yesterday.</a:t>
            </a:r>
          </a:p>
          <a:p>
            <a:endParaRPr lang="hr-HR" sz="2400"/>
          </a:p>
          <a:p>
            <a:r>
              <a:rPr lang="hr-HR" sz="2400">
                <a:solidFill>
                  <a:srgbClr val="00B0F0"/>
                </a:solidFill>
              </a:rPr>
              <a:t>You</a:t>
            </a:r>
            <a:r>
              <a:rPr lang="hr-HR" sz="2400"/>
              <a:t> </a:t>
            </a:r>
            <a:r>
              <a:rPr lang="hr-HR" sz="2400">
                <a:solidFill>
                  <a:srgbClr val="FF0000"/>
                </a:solidFill>
              </a:rPr>
              <a:t>did not (didn’t) </a:t>
            </a:r>
            <a:r>
              <a:rPr lang="hr-HR" sz="2400" u="sng"/>
              <a:t>watch</a:t>
            </a:r>
            <a:r>
              <a:rPr lang="hr-HR" sz="2400"/>
              <a:t> a good film yesterday.</a:t>
            </a:r>
          </a:p>
          <a:p>
            <a:endParaRPr lang="hr-HR" sz="240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1D9F5BB2-D14D-430F-BDC0-94C5D77718EA}"/>
              </a:ext>
            </a:extLst>
          </p:cNvPr>
          <p:cNvSpPr txBox="1"/>
          <p:nvPr/>
        </p:nvSpPr>
        <p:spPr>
          <a:xfrm>
            <a:off x="986413" y="1589757"/>
            <a:ext cx="10219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0070C0"/>
                </a:solidFill>
              </a:rPr>
              <a:t>PAST SIMPLE NEGATIVE SENTENCES</a:t>
            </a:r>
          </a:p>
          <a:p>
            <a:endParaRPr lang="hr-HR" sz="2400" i="1" dirty="0"/>
          </a:p>
          <a:p>
            <a:r>
              <a:rPr lang="hr-HR" sz="2400" b="1" dirty="0" err="1">
                <a:solidFill>
                  <a:srgbClr val="00B0F0"/>
                </a:solidFill>
              </a:rPr>
              <a:t>subject</a:t>
            </a:r>
            <a:r>
              <a:rPr lang="hr-HR" sz="2400" b="1" dirty="0"/>
              <a:t> + </a:t>
            </a:r>
            <a:r>
              <a:rPr lang="hr-HR" sz="2400" b="1" dirty="0" err="1">
                <a:solidFill>
                  <a:srgbClr val="FF0000"/>
                </a:solidFill>
              </a:rPr>
              <a:t>did</a:t>
            </a:r>
            <a:r>
              <a:rPr lang="hr-HR" sz="2400" b="1" dirty="0">
                <a:solidFill>
                  <a:srgbClr val="FF0000"/>
                </a:solidFill>
              </a:rPr>
              <a:t> </a:t>
            </a:r>
            <a:r>
              <a:rPr lang="hr-HR" sz="2400" b="1" dirty="0" err="1">
                <a:solidFill>
                  <a:srgbClr val="FF0000"/>
                </a:solidFill>
              </a:rPr>
              <a:t>not</a:t>
            </a:r>
            <a:r>
              <a:rPr lang="hr-HR" sz="2400" b="1" dirty="0">
                <a:solidFill>
                  <a:srgbClr val="FF0000"/>
                </a:solidFill>
              </a:rPr>
              <a:t> (</a:t>
            </a:r>
            <a:r>
              <a:rPr lang="hr-HR" sz="2400" b="1" dirty="0" err="1">
                <a:solidFill>
                  <a:srgbClr val="FF0000"/>
                </a:solidFill>
              </a:rPr>
              <a:t>didn’t</a:t>
            </a:r>
            <a:r>
              <a:rPr lang="hr-HR" sz="2400" b="1" dirty="0">
                <a:solidFill>
                  <a:srgbClr val="FF0000"/>
                </a:solidFill>
              </a:rPr>
              <a:t>) </a:t>
            </a:r>
            <a:r>
              <a:rPr lang="hr-HR" sz="2400" b="1" dirty="0"/>
              <a:t>+ </a:t>
            </a:r>
            <a:r>
              <a:rPr lang="hr-HR" sz="2400" b="1" u="sng" dirty="0" err="1"/>
              <a:t>verb</a:t>
            </a:r>
            <a:r>
              <a:rPr lang="hr-HR" sz="2400" b="1" u="sng" dirty="0"/>
              <a:t> </a:t>
            </a:r>
            <a:r>
              <a:rPr lang="hr-HR" sz="2400" b="1" u="sng" dirty="0" err="1"/>
              <a:t>in</a:t>
            </a:r>
            <a:r>
              <a:rPr lang="hr-HR" sz="2400" b="1" u="sng" dirty="0"/>
              <a:t> </a:t>
            </a:r>
            <a:r>
              <a:rPr lang="hr-HR" sz="2400" b="1" u="sng" dirty="0" err="1"/>
              <a:t>the</a:t>
            </a:r>
            <a:r>
              <a:rPr lang="hr-HR" sz="2400" b="1" u="sng" dirty="0"/>
              <a:t> infinitive</a:t>
            </a:r>
            <a:endParaRPr lang="hr-HR" sz="2400" b="1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E82DBB48-A78D-400E-BD89-ADCE55F06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20" y="3698583"/>
            <a:ext cx="7710691" cy="2255855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41E37FD9-7DC3-4818-AD3B-8383DC8DD9DB}"/>
              </a:ext>
            </a:extLst>
          </p:cNvPr>
          <p:cNvSpPr txBox="1"/>
          <p:nvPr/>
        </p:nvSpPr>
        <p:spPr>
          <a:xfrm>
            <a:off x="8330084" y="3698583"/>
            <a:ext cx="351022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i="1" dirty="0">
                <a:solidFill>
                  <a:srgbClr val="0070C0"/>
                </a:solidFill>
              </a:rPr>
              <a:t>Glagolsko vrijeme „past </a:t>
            </a:r>
            <a:r>
              <a:rPr lang="hr-HR" sz="2200" i="1" dirty="0" err="1">
                <a:solidFill>
                  <a:srgbClr val="0070C0"/>
                </a:solidFill>
              </a:rPr>
              <a:t>simple</a:t>
            </a:r>
            <a:r>
              <a:rPr lang="hr-HR" sz="2200" i="1" dirty="0">
                <a:solidFill>
                  <a:srgbClr val="0070C0"/>
                </a:solidFill>
              </a:rPr>
              <a:t>” koristimo uz izraze:</a:t>
            </a:r>
          </a:p>
          <a:p>
            <a:endParaRPr lang="hr-HR" sz="2200" i="1" dirty="0">
              <a:solidFill>
                <a:srgbClr val="0070C0"/>
              </a:solidFill>
            </a:endParaRPr>
          </a:p>
          <a:p>
            <a:r>
              <a:rPr lang="hr-HR" sz="2200" i="1" dirty="0" err="1"/>
              <a:t>yesterday</a:t>
            </a:r>
            <a:r>
              <a:rPr lang="hr-HR" sz="2200" i="1" dirty="0"/>
              <a:t> </a:t>
            </a:r>
          </a:p>
          <a:p>
            <a:r>
              <a:rPr lang="hr-HR" sz="2200" i="1" dirty="0"/>
              <a:t>a </a:t>
            </a:r>
            <a:r>
              <a:rPr lang="hr-HR" sz="2200" i="1" dirty="0" err="1"/>
              <a:t>few</a:t>
            </a:r>
            <a:r>
              <a:rPr lang="hr-HR" sz="2200" i="1" dirty="0"/>
              <a:t> </a:t>
            </a:r>
            <a:r>
              <a:rPr lang="hr-HR" sz="2200" i="1" dirty="0" err="1"/>
              <a:t>days</a:t>
            </a:r>
            <a:r>
              <a:rPr lang="hr-HR" sz="2200" i="1" dirty="0"/>
              <a:t> ago </a:t>
            </a:r>
          </a:p>
          <a:p>
            <a:r>
              <a:rPr lang="hr-HR" sz="2200" i="1" dirty="0" err="1"/>
              <a:t>last</a:t>
            </a:r>
            <a:r>
              <a:rPr lang="hr-HR" sz="2200" i="1" dirty="0"/>
              <a:t> </a:t>
            </a:r>
            <a:r>
              <a:rPr lang="hr-HR" sz="2200" i="1" dirty="0" err="1"/>
              <a:t>week</a:t>
            </a:r>
            <a:endParaRPr lang="hr-HR" sz="2200" i="1" dirty="0"/>
          </a:p>
          <a:p>
            <a:r>
              <a:rPr lang="hr-HR" sz="2200" i="1" dirty="0" err="1"/>
              <a:t>last</a:t>
            </a:r>
            <a:r>
              <a:rPr lang="hr-HR" sz="2200" i="1" dirty="0"/>
              <a:t> </a:t>
            </a:r>
            <a:r>
              <a:rPr lang="hr-HR" sz="2200" i="1" dirty="0" err="1"/>
              <a:t>month</a:t>
            </a:r>
            <a:r>
              <a:rPr lang="hr-HR" sz="22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273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90F02371-3DB4-4ACF-BEC2-D14660390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411983"/>
            <a:ext cx="11972925" cy="321945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1FD4FA6F-A45D-4E51-B4BD-D588DCEDC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65" y="3680942"/>
            <a:ext cx="435292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2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C68A35AE-84A9-4909-BF9E-628682743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43" y="1274660"/>
            <a:ext cx="11555081" cy="432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10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>
            <a:extLst>
              <a:ext uri="{FF2B5EF4-FFF2-40B4-BE49-F238E27FC236}">
                <a16:creationId xmlns:a16="http://schemas.microsoft.com/office/drawing/2014/main" id="{B4213916-3C3C-463E-9812-A2D4370834BB}"/>
              </a:ext>
            </a:extLst>
          </p:cNvPr>
          <p:cNvSpPr txBox="1"/>
          <p:nvPr/>
        </p:nvSpPr>
        <p:spPr>
          <a:xfrm>
            <a:off x="5717512" y="502417"/>
            <a:ext cx="5657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Workbook</a:t>
            </a:r>
            <a:r>
              <a:rPr lang="hr-HR" sz="2400" dirty="0"/>
              <a:t> p. 89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DFF2D654-4F2E-47D6-82A8-38ED6C298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05311" cy="685800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700F0A4C-CAA6-4817-9E33-96605BFD6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020" y="2551722"/>
            <a:ext cx="7161771" cy="321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48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>
            <a:extLst>
              <a:ext uri="{FF2B5EF4-FFF2-40B4-BE49-F238E27FC236}">
                <a16:creationId xmlns:a16="http://schemas.microsoft.com/office/drawing/2014/main" id="{5144CBAC-F207-4A6B-AC94-3D55E6848652}"/>
              </a:ext>
            </a:extLst>
          </p:cNvPr>
          <p:cNvSpPr txBox="1"/>
          <p:nvPr/>
        </p:nvSpPr>
        <p:spPr>
          <a:xfrm>
            <a:off x="4882869" y="325874"/>
            <a:ext cx="10922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/>
              <a:t>LET’S REVISE!</a:t>
            </a:r>
          </a:p>
          <a:p>
            <a:endParaRPr lang="hr-HR" sz="2400"/>
          </a:p>
        </p:txBody>
      </p:sp>
      <p:pic>
        <p:nvPicPr>
          <p:cNvPr id="7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2F4C9B71-1398-44AA-9018-5D1E9EA78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439" y="3429000"/>
            <a:ext cx="2090954" cy="104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38DCFB33-97DC-4909-9E4D-379B1A0303C3}"/>
              </a:ext>
            </a:extLst>
          </p:cNvPr>
          <p:cNvSpPr txBox="1"/>
          <p:nvPr/>
        </p:nvSpPr>
        <p:spPr>
          <a:xfrm>
            <a:off x="985461" y="4455200"/>
            <a:ext cx="9748911" cy="184665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SELF CHECK</a:t>
            </a:r>
          </a:p>
          <a:p>
            <a:pPr algn="ctr"/>
            <a:endParaRPr lang="hr-HR" sz="2400" dirty="0"/>
          </a:p>
          <a:p>
            <a:pPr algn="ctr"/>
            <a:r>
              <a:rPr lang="hr-HR" sz="2400" dirty="0">
                <a:hlinkClick r:id="rId4"/>
              </a:rPr>
              <a:t>https://www.e-sfera.hr/dodatni-digitalni-sadrzaji/4c3cd197-6f47-499b-8510-fa81e51a252a/</a:t>
            </a:r>
            <a:r>
              <a:rPr lang="hr-HR" sz="2400" dirty="0"/>
              <a:t> </a:t>
            </a:r>
          </a:p>
          <a:p>
            <a:pPr algn="ctr"/>
            <a:endParaRPr lang="hr-HR" b="1" dirty="0"/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A7CC673D-06A3-4A78-A570-1F563FA6FC96}"/>
              </a:ext>
            </a:extLst>
          </p:cNvPr>
          <p:cNvSpPr txBox="1"/>
          <p:nvPr/>
        </p:nvSpPr>
        <p:spPr>
          <a:xfrm>
            <a:off x="1131108" y="1017806"/>
            <a:ext cx="9748911" cy="184665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PLAY AND LEARN.</a:t>
            </a:r>
          </a:p>
          <a:p>
            <a:pPr algn="ctr"/>
            <a:endParaRPr lang="hr-HR" sz="2400" dirty="0"/>
          </a:p>
          <a:p>
            <a:pPr algn="ctr"/>
            <a:r>
              <a:rPr lang="hr-HR" sz="2400" dirty="0">
                <a:hlinkClick r:id="rId4"/>
              </a:rPr>
              <a:t>https://www.e-sfera.hr/dodatni-digitalni-sadrzaji/4c3cd197-6f47-499b-8510-fa81e51a252a/</a:t>
            </a:r>
            <a:r>
              <a:rPr lang="hr-HR" sz="2400" dirty="0"/>
              <a:t> </a:t>
            </a:r>
          </a:p>
          <a:p>
            <a:pPr algn="ctr"/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301415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2F4C9B71-1398-44AA-9018-5D1E9EA78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552" y="1016515"/>
            <a:ext cx="2090954" cy="104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38DCFB33-97DC-4909-9E4D-379B1A0303C3}"/>
              </a:ext>
            </a:extLst>
          </p:cNvPr>
          <p:cNvSpPr txBox="1"/>
          <p:nvPr/>
        </p:nvSpPr>
        <p:spPr>
          <a:xfrm>
            <a:off x="1075576" y="2061992"/>
            <a:ext cx="9748911" cy="32316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LEARN MORE</a:t>
            </a:r>
          </a:p>
          <a:p>
            <a:pPr algn="ctr"/>
            <a:endParaRPr lang="hr-HR" sz="2400" dirty="0"/>
          </a:p>
          <a:p>
            <a:pPr algn="ctr"/>
            <a:r>
              <a:rPr lang="hr-HR" sz="2400" dirty="0">
                <a:hlinkClick r:id="rId4"/>
              </a:rPr>
              <a:t>https://www.e-sfera.hr/dodatni-digitalni-sadrzaji/4c3cd197-6f47-499b-8510-fa81e51a252a/</a:t>
            </a:r>
            <a:r>
              <a:rPr lang="hr-HR" sz="2400" dirty="0"/>
              <a:t> </a:t>
            </a:r>
          </a:p>
          <a:p>
            <a:pPr algn="ctr"/>
            <a:endParaRPr lang="hr-HR" b="1" dirty="0"/>
          </a:p>
          <a:p>
            <a:pPr algn="ctr" fontAlgn="t"/>
            <a:r>
              <a:rPr lang="hr-HR" sz="2400" b="1" dirty="0" err="1"/>
              <a:t>Antonio’s</a:t>
            </a:r>
            <a:r>
              <a:rPr lang="hr-HR" sz="2400" b="1" dirty="0"/>
              <a:t> </a:t>
            </a:r>
            <a:r>
              <a:rPr lang="hr-HR" sz="2400" b="1" dirty="0" err="1"/>
              <a:t>week</a:t>
            </a:r>
            <a:endParaRPr lang="hr-HR" sz="2400" b="1" dirty="0"/>
          </a:p>
          <a:p>
            <a:pPr algn="ctr" fontAlgn="t"/>
            <a:endParaRPr lang="hr-HR" sz="2400" b="1" dirty="0"/>
          </a:p>
          <a:p>
            <a:br>
              <a:rPr lang="hr-HR" dirty="0"/>
            </a:b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83368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4EDD9535-A7E3-4624-A285-10E01008C5F2}"/>
              </a:ext>
            </a:extLst>
          </p:cNvPr>
          <p:cNvSpPr txBox="1"/>
          <p:nvPr/>
        </p:nvSpPr>
        <p:spPr>
          <a:xfrm>
            <a:off x="1585610" y="1498060"/>
            <a:ext cx="83755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err="1"/>
              <a:t>Where</a:t>
            </a:r>
            <a:r>
              <a:rPr lang="hr-HR" sz="2400" dirty="0"/>
              <a:t> </a:t>
            </a:r>
            <a:r>
              <a:rPr lang="hr-HR" sz="2400" dirty="0" err="1"/>
              <a:t>were</a:t>
            </a:r>
            <a:r>
              <a:rPr lang="hr-HR" sz="2400" dirty="0"/>
              <a:t>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yesterday</a:t>
            </a:r>
            <a:r>
              <a:rPr lang="hr-HR" sz="2400" dirty="0"/>
              <a:t> at 4.30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afternoon</a:t>
            </a:r>
            <a:r>
              <a:rPr lang="hr-HR" sz="2400" dirty="0"/>
              <a:t>?</a:t>
            </a:r>
          </a:p>
          <a:p>
            <a:pPr algn="ctr"/>
            <a:endParaRPr lang="hr-HR" sz="2400" dirty="0"/>
          </a:p>
          <a:p>
            <a:pPr algn="ctr"/>
            <a:r>
              <a:rPr lang="hr-HR" sz="2400" dirty="0" err="1"/>
              <a:t>Where</a:t>
            </a:r>
            <a:r>
              <a:rPr lang="hr-HR" sz="2400" dirty="0"/>
              <a:t> </a:t>
            </a:r>
            <a:r>
              <a:rPr lang="hr-HR" sz="2400" dirty="0" err="1"/>
              <a:t>were</a:t>
            </a:r>
            <a:r>
              <a:rPr lang="hr-HR" sz="2400" dirty="0"/>
              <a:t> </a:t>
            </a:r>
            <a:r>
              <a:rPr lang="hr-HR" sz="2400" dirty="0" err="1"/>
              <a:t>you</a:t>
            </a:r>
            <a:r>
              <a:rPr lang="hr-HR" sz="2400" dirty="0"/>
              <a:t> on </a:t>
            </a:r>
            <a:r>
              <a:rPr lang="hr-HR" sz="2400" dirty="0" err="1"/>
              <a:t>Sunday</a:t>
            </a:r>
            <a:r>
              <a:rPr lang="hr-HR" sz="2400" dirty="0"/>
              <a:t> </a:t>
            </a:r>
            <a:r>
              <a:rPr lang="hr-HR" sz="2400" dirty="0" err="1"/>
              <a:t>evening</a:t>
            </a:r>
            <a:r>
              <a:rPr lang="hr-HR" sz="2400" dirty="0"/>
              <a:t>?</a:t>
            </a:r>
          </a:p>
          <a:p>
            <a:pPr algn="ctr"/>
            <a:endParaRPr lang="hr-HR" sz="2400" dirty="0"/>
          </a:p>
          <a:p>
            <a:pPr algn="ctr"/>
            <a:r>
              <a:rPr lang="hr-HR" sz="2400" dirty="0" err="1"/>
              <a:t>Where</a:t>
            </a:r>
            <a:r>
              <a:rPr lang="hr-HR" sz="2400" dirty="0"/>
              <a:t> </a:t>
            </a:r>
            <a:r>
              <a:rPr lang="hr-HR" sz="2400" dirty="0" err="1"/>
              <a:t>were</a:t>
            </a:r>
            <a:r>
              <a:rPr lang="hr-HR" sz="2400" dirty="0"/>
              <a:t>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last</a:t>
            </a:r>
            <a:r>
              <a:rPr lang="hr-HR" sz="2400" dirty="0"/>
              <a:t> </a:t>
            </a:r>
            <a:r>
              <a:rPr lang="hr-HR" sz="2400" dirty="0" err="1"/>
              <a:t>Saturday</a:t>
            </a:r>
            <a:r>
              <a:rPr lang="hr-HR" sz="2400" dirty="0"/>
              <a:t> </a:t>
            </a:r>
            <a:r>
              <a:rPr lang="hr-HR" sz="2400" dirty="0" err="1"/>
              <a:t>morning</a:t>
            </a:r>
            <a:r>
              <a:rPr lang="hr-HR" sz="2400" dirty="0"/>
              <a:t>?</a:t>
            </a: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AD8CBC9F-E0ED-4C4E-9A6E-FEE9A013B5EF}"/>
              </a:ext>
            </a:extLst>
          </p:cNvPr>
          <p:cNvSpPr/>
          <p:nvPr/>
        </p:nvSpPr>
        <p:spPr>
          <a:xfrm>
            <a:off x="1984443" y="1303506"/>
            <a:ext cx="7957225" cy="3424137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623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D9133DA4-E9F4-4198-9F1B-B10891BC7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73439" cy="685800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4376C663-AFC5-4477-80F2-61C7DB9B0F1A}"/>
              </a:ext>
            </a:extLst>
          </p:cNvPr>
          <p:cNvSpPr txBox="1"/>
          <p:nvPr/>
        </p:nvSpPr>
        <p:spPr>
          <a:xfrm>
            <a:off x="5803522" y="359617"/>
            <a:ext cx="57493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Look</a:t>
            </a:r>
            <a:r>
              <a:rPr lang="hr-HR" sz="2400" dirty="0"/>
              <a:t> at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boy’s</a:t>
            </a:r>
            <a:r>
              <a:rPr lang="hr-HR" sz="2400" dirty="0"/>
              <a:t> </a:t>
            </a:r>
            <a:r>
              <a:rPr lang="hr-HR" sz="2400" dirty="0" err="1"/>
              <a:t>week</a:t>
            </a:r>
            <a:r>
              <a:rPr lang="hr-HR" sz="2400" dirty="0"/>
              <a:t>. </a:t>
            </a:r>
          </a:p>
          <a:p>
            <a:endParaRPr lang="hr-HR" sz="2400" dirty="0"/>
          </a:p>
          <a:p>
            <a:r>
              <a:rPr lang="hr-HR" sz="2400" dirty="0" err="1"/>
              <a:t>Where</a:t>
            </a:r>
            <a:r>
              <a:rPr lang="hr-HR" sz="2400" dirty="0"/>
              <a:t> </a:t>
            </a:r>
            <a:r>
              <a:rPr lang="hr-HR" sz="2400" dirty="0" err="1"/>
              <a:t>was</a:t>
            </a:r>
            <a:r>
              <a:rPr lang="hr-HR" sz="2400" dirty="0"/>
              <a:t> he? </a:t>
            </a:r>
          </a:p>
          <a:p>
            <a:endParaRPr lang="hr-HR" sz="2400" dirty="0"/>
          </a:p>
          <a:p>
            <a:r>
              <a:rPr lang="hr-HR" sz="2400" dirty="0"/>
              <a:t>Who </a:t>
            </a:r>
            <a:r>
              <a:rPr lang="hr-HR" sz="2400" dirty="0" err="1"/>
              <a:t>was</a:t>
            </a:r>
            <a:r>
              <a:rPr lang="hr-HR" sz="2400" dirty="0"/>
              <a:t> he </a:t>
            </a:r>
            <a:r>
              <a:rPr lang="hr-HR" sz="2400" dirty="0" err="1"/>
              <a:t>with</a:t>
            </a:r>
            <a:r>
              <a:rPr lang="hr-HR" sz="2400" dirty="0"/>
              <a:t>?  </a:t>
            </a:r>
          </a:p>
          <a:p>
            <a:r>
              <a:rPr lang="hr-HR" sz="2400" dirty="0"/>
              <a:t> </a:t>
            </a:r>
          </a:p>
          <a:p>
            <a:r>
              <a:rPr lang="hr-HR" sz="2400" dirty="0" err="1"/>
              <a:t>Which</a:t>
            </a:r>
            <a:r>
              <a:rPr lang="hr-HR" sz="2400" dirty="0"/>
              <a:t> </a:t>
            </a:r>
            <a:r>
              <a:rPr lang="hr-HR" sz="2400" dirty="0" err="1"/>
              <a:t>of</a:t>
            </a:r>
            <a:r>
              <a:rPr lang="hr-HR" sz="2400" dirty="0"/>
              <a:t> </a:t>
            </a:r>
            <a:r>
              <a:rPr lang="hr-HR" sz="2400" dirty="0" err="1"/>
              <a:t>these</a:t>
            </a:r>
            <a:r>
              <a:rPr lang="hr-HR" sz="2400" dirty="0"/>
              <a:t> </a:t>
            </a:r>
            <a:r>
              <a:rPr lang="hr-HR" sz="2400" dirty="0" err="1"/>
              <a:t>actions</a:t>
            </a:r>
            <a:r>
              <a:rPr lang="hr-HR" sz="2400" dirty="0"/>
              <a:t> </a:t>
            </a:r>
            <a:r>
              <a:rPr lang="hr-HR" sz="2400" dirty="0" err="1"/>
              <a:t>were</a:t>
            </a:r>
            <a:r>
              <a:rPr lang="hr-HR" sz="2400" dirty="0"/>
              <a:t> </a:t>
            </a:r>
            <a:r>
              <a:rPr lang="hr-HR" sz="2400" dirty="0" err="1"/>
              <a:t>good</a:t>
            </a:r>
            <a:r>
              <a:rPr lang="hr-HR" sz="2400" dirty="0"/>
              <a:t> for </a:t>
            </a:r>
            <a:r>
              <a:rPr lang="hr-HR" sz="2400" dirty="0" err="1"/>
              <a:t>his</a:t>
            </a:r>
            <a:r>
              <a:rPr lang="hr-HR" sz="2400" dirty="0"/>
              <a:t> </a:t>
            </a:r>
            <a:r>
              <a:rPr lang="hr-HR" sz="2400" dirty="0" err="1"/>
              <a:t>health</a:t>
            </a:r>
            <a:r>
              <a:rPr lang="hr-HR" sz="2400" dirty="0"/>
              <a:t>?</a:t>
            </a:r>
          </a:p>
          <a:p>
            <a:endParaRPr lang="hr-HR" sz="2400" dirty="0"/>
          </a:p>
          <a:p>
            <a:r>
              <a:rPr lang="hr-HR" sz="2400" dirty="0" err="1"/>
              <a:t>Which</a:t>
            </a:r>
            <a:r>
              <a:rPr lang="hr-HR" sz="2400" dirty="0"/>
              <a:t> </a:t>
            </a:r>
            <a:r>
              <a:rPr lang="hr-HR" sz="2400" dirty="0" err="1"/>
              <a:t>were</a:t>
            </a:r>
            <a:r>
              <a:rPr lang="hr-HR" sz="2400" dirty="0"/>
              <a:t> </a:t>
            </a:r>
            <a:r>
              <a:rPr lang="hr-HR" sz="2400" dirty="0" err="1"/>
              <a:t>bad</a:t>
            </a:r>
            <a:r>
              <a:rPr lang="hr-HR" sz="2400" dirty="0"/>
              <a:t> for </a:t>
            </a:r>
            <a:r>
              <a:rPr lang="hr-HR" sz="2400" dirty="0" err="1"/>
              <a:t>his</a:t>
            </a:r>
            <a:r>
              <a:rPr lang="hr-HR" sz="2400" dirty="0"/>
              <a:t> </a:t>
            </a:r>
            <a:r>
              <a:rPr lang="hr-HR" sz="2400" dirty="0" err="1"/>
              <a:t>health</a:t>
            </a:r>
            <a:r>
              <a:rPr lang="hr-HR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9234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9F766908-C4EC-431F-AB65-B2FF897615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9797"/>
            <a:ext cx="7981038" cy="601358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6175C553-746A-40DF-AE0D-4B3EAE6DA9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8917" y="3015980"/>
            <a:ext cx="4229100" cy="476250"/>
          </a:xfrm>
          <a:prstGeom prst="rect">
            <a:avLst/>
          </a:prstGeom>
        </p:spPr>
      </p:pic>
      <p:pic>
        <p:nvPicPr>
          <p:cNvPr id="10" name="60_dr_clifford">
            <a:hlinkClick r:id="" action="ppaction://media"/>
            <a:extLst>
              <a:ext uri="{FF2B5EF4-FFF2-40B4-BE49-F238E27FC236}">
                <a16:creationId xmlns:a16="http://schemas.microsoft.com/office/drawing/2014/main" id="{26332C78-EEDA-4CED-A2E6-8240275D43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52496" y="4049085"/>
            <a:ext cx="487363" cy="487363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FE70BA18-D5D0-4A4F-9DDD-93E6E3BB458D}"/>
              </a:ext>
            </a:extLst>
          </p:cNvPr>
          <p:cNvSpPr txBox="1"/>
          <p:nvPr/>
        </p:nvSpPr>
        <p:spPr>
          <a:xfrm>
            <a:off x="9525812" y="4121659"/>
            <a:ext cx="233220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>
                <a:hlinkClick r:id="rId8"/>
              </a:rPr>
              <a:t>https://www.e-sfera.hr/dodatni-digitalni-sadrzaji/4c3cd197-6f47-499b-8510-fa81e51a252a/assets/audio/60_dr_clifford.mp3</a:t>
            </a:r>
            <a:r>
              <a:rPr lang="hr-HR"/>
              <a:t> 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A678F5F3-515D-4993-B692-7323AB415A17}"/>
              </a:ext>
            </a:extLst>
          </p:cNvPr>
          <p:cNvSpPr txBox="1"/>
          <p:nvPr/>
        </p:nvSpPr>
        <p:spPr>
          <a:xfrm>
            <a:off x="5282119" y="515566"/>
            <a:ext cx="428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4903D7E1-1B76-4125-ABEB-C5F2174F03E1}"/>
              </a:ext>
            </a:extLst>
          </p:cNvPr>
          <p:cNvSpPr txBox="1"/>
          <p:nvPr/>
        </p:nvSpPr>
        <p:spPr>
          <a:xfrm>
            <a:off x="7298177" y="780123"/>
            <a:ext cx="428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7D928F06-1F8C-44B1-8DE5-16F86B5CEFC0}"/>
              </a:ext>
            </a:extLst>
          </p:cNvPr>
          <p:cNvSpPr txBox="1"/>
          <p:nvPr/>
        </p:nvSpPr>
        <p:spPr>
          <a:xfrm>
            <a:off x="667966" y="4606490"/>
            <a:ext cx="428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F7E34352-C47A-40E1-BF60-CBDA1BFA88B8}"/>
              </a:ext>
            </a:extLst>
          </p:cNvPr>
          <p:cNvSpPr txBox="1"/>
          <p:nvPr/>
        </p:nvSpPr>
        <p:spPr>
          <a:xfrm>
            <a:off x="648511" y="5169100"/>
            <a:ext cx="428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B534EE31-14D5-4809-87D6-2E866FC65B15}"/>
              </a:ext>
            </a:extLst>
          </p:cNvPr>
          <p:cNvSpPr txBox="1"/>
          <p:nvPr/>
        </p:nvSpPr>
        <p:spPr>
          <a:xfrm>
            <a:off x="6417013" y="5422529"/>
            <a:ext cx="428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1335C303-1837-40F8-B731-36D6933DF922}"/>
              </a:ext>
            </a:extLst>
          </p:cNvPr>
          <p:cNvSpPr txBox="1"/>
          <p:nvPr/>
        </p:nvSpPr>
        <p:spPr>
          <a:xfrm>
            <a:off x="4101830" y="1381200"/>
            <a:ext cx="428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C04CBC49-553A-4387-A6A2-9914E4FB716E}"/>
              </a:ext>
            </a:extLst>
          </p:cNvPr>
          <p:cNvSpPr txBox="1"/>
          <p:nvPr/>
        </p:nvSpPr>
        <p:spPr>
          <a:xfrm>
            <a:off x="7298176" y="5741390"/>
            <a:ext cx="428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30537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139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2" grpId="0"/>
      <p:bldP spid="12" grpId="1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9F766908-C4EC-431F-AB65-B2FF89761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9797"/>
            <a:ext cx="7981038" cy="6013580"/>
          </a:xfrm>
          <a:prstGeom prst="rect">
            <a:avLst/>
          </a:prstGeom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A678F5F3-515D-4993-B692-7323AB415A17}"/>
              </a:ext>
            </a:extLst>
          </p:cNvPr>
          <p:cNvSpPr txBox="1"/>
          <p:nvPr/>
        </p:nvSpPr>
        <p:spPr>
          <a:xfrm>
            <a:off x="5282119" y="515566"/>
            <a:ext cx="428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4903D7E1-1B76-4125-ABEB-C5F2174F03E1}"/>
              </a:ext>
            </a:extLst>
          </p:cNvPr>
          <p:cNvSpPr txBox="1"/>
          <p:nvPr/>
        </p:nvSpPr>
        <p:spPr>
          <a:xfrm>
            <a:off x="7298177" y="780123"/>
            <a:ext cx="428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7D928F06-1F8C-44B1-8DE5-16F86B5CEFC0}"/>
              </a:ext>
            </a:extLst>
          </p:cNvPr>
          <p:cNvSpPr txBox="1"/>
          <p:nvPr/>
        </p:nvSpPr>
        <p:spPr>
          <a:xfrm>
            <a:off x="667966" y="4606490"/>
            <a:ext cx="428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F7E34352-C47A-40E1-BF60-CBDA1BFA88B8}"/>
              </a:ext>
            </a:extLst>
          </p:cNvPr>
          <p:cNvSpPr txBox="1"/>
          <p:nvPr/>
        </p:nvSpPr>
        <p:spPr>
          <a:xfrm>
            <a:off x="648511" y="5169100"/>
            <a:ext cx="428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B534EE31-14D5-4809-87D6-2E866FC65B15}"/>
              </a:ext>
            </a:extLst>
          </p:cNvPr>
          <p:cNvSpPr txBox="1"/>
          <p:nvPr/>
        </p:nvSpPr>
        <p:spPr>
          <a:xfrm>
            <a:off x="6417013" y="5422529"/>
            <a:ext cx="428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1335C303-1837-40F8-B731-36D6933DF922}"/>
              </a:ext>
            </a:extLst>
          </p:cNvPr>
          <p:cNvSpPr txBox="1"/>
          <p:nvPr/>
        </p:nvSpPr>
        <p:spPr>
          <a:xfrm>
            <a:off x="4101830" y="1381200"/>
            <a:ext cx="428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C04CBC49-553A-4387-A6A2-9914E4FB716E}"/>
              </a:ext>
            </a:extLst>
          </p:cNvPr>
          <p:cNvSpPr txBox="1"/>
          <p:nvPr/>
        </p:nvSpPr>
        <p:spPr>
          <a:xfrm>
            <a:off x="7298176" y="5741390"/>
            <a:ext cx="428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970DBC97-37FF-4C23-AAFC-6262123843FA}"/>
              </a:ext>
            </a:extLst>
          </p:cNvPr>
          <p:cNvSpPr txBox="1"/>
          <p:nvPr/>
        </p:nvSpPr>
        <p:spPr>
          <a:xfrm>
            <a:off x="8641582" y="422031"/>
            <a:ext cx="32757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Look</a:t>
            </a:r>
            <a:r>
              <a:rPr lang="hr-HR" sz="2400" dirty="0"/>
              <a:t> at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words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bold</a:t>
            </a:r>
            <a:r>
              <a:rPr lang="hr-HR" sz="2400" dirty="0"/>
              <a:t>. </a:t>
            </a:r>
          </a:p>
          <a:p>
            <a:r>
              <a:rPr lang="hr-HR" sz="2400" dirty="0" err="1"/>
              <a:t>What</a:t>
            </a:r>
            <a:r>
              <a:rPr lang="hr-HR" sz="2400" dirty="0"/>
              <a:t> do </a:t>
            </a:r>
            <a:r>
              <a:rPr lang="hr-HR" sz="2400" dirty="0" err="1"/>
              <a:t>they</a:t>
            </a:r>
            <a:r>
              <a:rPr lang="hr-HR" sz="2400" dirty="0"/>
              <a:t> </a:t>
            </a:r>
            <a:r>
              <a:rPr lang="hr-HR" sz="2400" dirty="0" err="1"/>
              <a:t>have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common</a:t>
            </a:r>
            <a:r>
              <a:rPr lang="hr-HR" sz="2400" dirty="0"/>
              <a:t>?</a:t>
            </a:r>
          </a:p>
          <a:p>
            <a:endParaRPr lang="hr-HR" sz="2400" i="1" dirty="0"/>
          </a:p>
          <a:p>
            <a:r>
              <a:rPr lang="hr-HR" sz="2400" dirty="0" err="1"/>
              <a:t>They</a:t>
            </a:r>
            <a:r>
              <a:rPr lang="hr-HR" sz="2400" dirty="0"/>
              <a:t> </a:t>
            </a:r>
            <a:r>
              <a:rPr lang="hr-HR" sz="2400" dirty="0" err="1"/>
              <a:t>finish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>
                <a:solidFill>
                  <a:srgbClr val="FF0000"/>
                </a:solidFill>
              </a:rPr>
              <a:t>–d </a:t>
            </a:r>
            <a:r>
              <a:rPr lang="hr-HR" sz="2400" dirty="0" err="1"/>
              <a:t>or</a:t>
            </a:r>
            <a:r>
              <a:rPr lang="hr-HR" sz="2400" dirty="0"/>
              <a:t> </a:t>
            </a:r>
            <a:r>
              <a:rPr lang="hr-HR" sz="2400" dirty="0">
                <a:solidFill>
                  <a:srgbClr val="FF0000"/>
                </a:solidFill>
              </a:rPr>
              <a:t>–</a:t>
            </a:r>
            <a:r>
              <a:rPr lang="hr-HR" sz="2400" b="1" dirty="0" err="1">
                <a:solidFill>
                  <a:srgbClr val="FF0000"/>
                </a:solidFill>
              </a:rPr>
              <a:t>ed</a:t>
            </a:r>
            <a:r>
              <a:rPr lang="hr-HR" sz="2400" b="1" dirty="0">
                <a:solidFill>
                  <a:srgbClr val="FF0000"/>
                </a:solidFill>
              </a:rPr>
              <a:t>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6370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5D00F7F7-2857-42C2-936F-9BDA8E331395}"/>
              </a:ext>
            </a:extLst>
          </p:cNvPr>
          <p:cNvSpPr txBox="1"/>
          <p:nvPr/>
        </p:nvSpPr>
        <p:spPr>
          <a:xfrm>
            <a:off x="482321" y="301451"/>
            <a:ext cx="1122735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/>
              <a:t>U prošlom glagolskom vremenu „past </a:t>
            </a:r>
            <a:r>
              <a:rPr lang="hr-HR" sz="2400" i="1" dirty="0" err="1"/>
              <a:t>simple</a:t>
            </a:r>
            <a:r>
              <a:rPr lang="hr-HR" sz="2400" i="1" dirty="0"/>
              <a:t>” na glagol dodajemo nastavak </a:t>
            </a:r>
            <a:r>
              <a:rPr lang="hr-HR" sz="2400" i="1" dirty="0">
                <a:solidFill>
                  <a:srgbClr val="C00000"/>
                </a:solidFill>
              </a:rPr>
              <a:t>–d</a:t>
            </a:r>
            <a:r>
              <a:rPr lang="hr-HR" sz="2400" i="1" dirty="0"/>
              <a:t> ili </a:t>
            </a:r>
            <a:r>
              <a:rPr lang="hr-HR" sz="2400" i="1" dirty="0">
                <a:solidFill>
                  <a:srgbClr val="C00000"/>
                </a:solidFill>
              </a:rPr>
              <a:t>–</a:t>
            </a:r>
            <a:r>
              <a:rPr lang="hr-HR" sz="2400" i="1" dirty="0" err="1">
                <a:solidFill>
                  <a:srgbClr val="C00000"/>
                </a:solidFill>
              </a:rPr>
              <a:t>ed</a:t>
            </a:r>
            <a:r>
              <a:rPr lang="hr-HR" sz="2400" i="1" dirty="0"/>
              <a:t>.</a:t>
            </a:r>
          </a:p>
          <a:p>
            <a:endParaRPr lang="hr-HR" sz="2400" i="1" dirty="0"/>
          </a:p>
          <a:p>
            <a:r>
              <a:rPr lang="hr-HR" sz="2400" dirty="0" err="1"/>
              <a:t>celebrate</a:t>
            </a:r>
            <a:r>
              <a:rPr lang="hr-HR" sz="2400" dirty="0"/>
              <a:t> </a:t>
            </a:r>
            <a:r>
              <a:rPr lang="hr-HR" sz="2400" dirty="0">
                <a:sym typeface="Wingdings" panose="05000000000000000000" pitchFamily="2" charset="2"/>
              </a:rPr>
              <a:t> 					</a:t>
            </a:r>
            <a:r>
              <a:rPr lang="hr-HR" sz="2400" dirty="0" err="1">
                <a:sym typeface="Wingdings" panose="05000000000000000000" pitchFamily="2" charset="2"/>
              </a:rPr>
              <a:t>phone</a:t>
            </a:r>
            <a:r>
              <a:rPr lang="hr-HR" sz="2400" dirty="0">
                <a:sym typeface="Wingdings" panose="05000000000000000000" pitchFamily="2" charset="2"/>
              </a:rPr>
              <a:t>  </a:t>
            </a:r>
          </a:p>
          <a:p>
            <a:r>
              <a:rPr lang="hr-HR" sz="2400" dirty="0" err="1">
                <a:sym typeface="Wingdings" panose="05000000000000000000" pitchFamily="2" charset="2"/>
              </a:rPr>
              <a:t>watch</a:t>
            </a:r>
            <a:r>
              <a:rPr lang="hr-HR" sz="2400" dirty="0">
                <a:sym typeface="Wingdings" panose="05000000000000000000" pitchFamily="2" charset="2"/>
              </a:rPr>
              <a:t>  					</a:t>
            </a:r>
            <a:r>
              <a:rPr lang="hr-HR" sz="2400" dirty="0" err="1">
                <a:sym typeface="Wingdings" panose="05000000000000000000" pitchFamily="2" charset="2"/>
              </a:rPr>
              <a:t>open</a:t>
            </a:r>
            <a:r>
              <a:rPr lang="hr-HR" sz="2400" dirty="0">
                <a:sym typeface="Wingdings" panose="05000000000000000000" pitchFamily="2" charset="2"/>
              </a:rPr>
              <a:t>  </a:t>
            </a:r>
          </a:p>
          <a:p>
            <a:endParaRPr lang="hr-HR" sz="2400" i="1" dirty="0">
              <a:sym typeface="Wingdings" panose="05000000000000000000" pitchFamily="2" charset="2"/>
            </a:endParaRPr>
          </a:p>
          <a:p>
            <a:r>
              <a:rPr lang="hr-HR" sz="2400" i="1" dirty="0">
                <a:sym typeface="Wingdings" panose="05000000000000000000" pitchFamily="2" charset="2"/>
              </a:rPr>
              <a:t>Kad glagol završava na –</a:t>
            </a:r>
            <a:r>
              <a:rPr lang="hr-HR" sz="2400" b="1" i="1" dirty="0">
                <a:solidFill>
                  <a:srgbClr val="0070C0"/>
                </a:solidFill>
                <a:sym typeface="Wingdings" panose="05000000000000000000" pitchFamily="2" charset="2"/>
              </a:rPr>
              <a:t>y</a:t>
            </a:r>
            <a:r>
              <a:rPr lang="hr-HR" sz="2400" i="1" dirty="0">
                <a:sym typeface="Wingdings" panose="05000000000000000000" pitchFamily="2" charset="2"/>
              </a:rPr>
              <a:t>, a prije njega se nalazi samoglasnik, glagolu dodajemo nastavak „–</a:t>
            </a:r>
            <a:r>
              <a:rPr lang="hr-HR" sz="2400" i="1" dirty="0" err="1">
                <a:solidFill>
                  <a:srgbClr val="FF0000"/>
                </a:solidFill>
                <a:sym typeface="Wingdings" panose="05000000000000000000" pitchFamily="2" charset="2"/>
              </a:rPr>
              <a:t>ed</a:t>
            </a:r>
            <a:r>
              <a:rPr lang="hr-HR" sz="2400" i="1" dirty="0">
                <a:sym typeface="Wingdings" panose="05000000000000000000" pitchFamily="2" charset="2"/>
              </a:rPr>
              <a:t>".</a:t>
            </a:r>
          </a:p>
          <a:p>
            <a:endParaRPr lang="hr-HR" sz="2400" i="1" dirty="0">
              <a:sym typeface="Wingdings" panose="05000000000000000000" pitchFamily="2" charset="2"/>
            </a:endParaRPr>
          </a:p>
          <a:p>
            <a:r>
              <a:rPr lang="hr-HR" sz="2400" dirty="0" err="1">
                <a:sym typeface="Wingdings" panose="05000000000000000000" pitchFamily="2" charset="2"/>
              </a:rPr>
              <a:t>play</a:t>
            </a:r>
            <a:r>
              <a:rPr lang="hr-HR" sz="2400" dirty="0">
                <a:sym typeface="Wingdings" panose="05000000000000000000" pitchFamily="2" charset="2"/>
              </a:rPr>
              <a:t> 						 </a:t>
            </a:r>
            <a:r>
              <a:rPr lang="hr-HR" sz="2400" dirty="0" err="1">
                <a:sym typeface="Wingdings" panose="05000000000000000000" pitchFamily="2" charset="2"/>
              </a:rPr>
              <a:t>stay</a:t>
            </a:r>
            <a:r>
              <a:rPr lang="hr-HR" sz="2400" dirty="0">
                <a:sym typeface="Wingdings" panose="05000000000000000000" pitchFamily="2" charset="2"/>
              </a:rPr>
              <a:t> </a:t>
            </a:r>
          </a:p>
          <a:p>
            <a:endParaRPr lang="hr-HR" sz="2400" i="1" dirty="0">
              <a:sym typeface="Wingdings" panose="05000000000000000000" pitchFamily="2" charset="2"/>
            </a:endParaRPr>
          </a:p>
          <a:p>
            <a:r>
              <a:rPr lang="hr-HR" sz="2400" i="1" dirty="0">
                <a:sym typeface="Wingdings" panose="05000000000000000000" pitchFamily="2" charset="2"/>
              </a:rPr>
              <a:t>Kad glagol završava na –</a:t>
            </a:r>
            <a:r>
              <a:rPr lang="hr-HR" sz="2400" b="1" i="1" dirty="0">
                <a:solidFill>
                  <a:srgbClr val="0070C0"/>
                </a:solidFill>
                <a:sym typeface="Wingdings" panose="05000000000000000000" pitchFamily="2" charset="2"/>
              </a:rPr>
              <a:t>y</a:t>
            </a:r>
            <a:r>
              <a:rPr lang="hr-HR" sz="2400" i="1" dirty="0">
                <a:sym typeface="Wingdings" panose="05000000000000000000" pitchFamily="2" charset="2"/>
              </a:rPr>
              <a:t>, a prije njega se nalazi suglasnik, „y” mijenjamo u „</a:t>
            </a:r>
            <a:r>
              <a:rPr lang="hr-HR" sz="2400" b="1" i="1" dirty="0">
                <a:solidFill>
                  <a:srgbClr val="0070C0"/>
                </a:solidFill>
                <a:sym typeface="Wingdings" panose="05000000000000000000" pitchFamily="2" charset="2"/>
              </a:rPr>
              <a:t>i</a:t>
            </a:r>
            <a:r>
              <a:rPr lang="hr-HR" sz="2400" i="1" dirty="0">
                <a:sym typeface="Wingdings" panose="05000000000000000000" pitchFamily="2" charset="2"/>
              </a:rPr>
              <a:t>” i dodajemo nastavak </a:t>
            </a:r>
            <a:r>
              <a:rPr lang="hr-HR" sz="2400" i="1" dirty="0">
                <a:solidFill>
                  <a:srgbClr val="FF0000"/>
                </a:solidFill>
                <a:sym typeface="Wingdings" panose="05000000000000000000" pitchFamily="2" charset="2"/>
              </a:rPr>
              <a:t>–</a:t>
            </a:r>
            <a:r>
              <a:rPr lang="hr-HR" sz="2400" i="1" dirty="0" err="1">
                <a:solidFill>
                  <a:srgbClr val="FF0000"/>
                </a:solidFill>
                <a:sym typeface="Wingdings" panose="05000000000000000000" pitchFamily="2" charset="2"/>
              </a:rPr>
              <a:t>ed</a:t>
            </a:r>
            <a:r>
              <a:rPr lang="hr-HR" sz="2400" i="1" dirty="0">
                <a:sym typeface="Wingdings" panose="05000000000000000000" pitchFamily="2" charset="2"/>
              </a:rPr>
              <a:t>.</a:t>
            </a:r>
          </a:p>
          <a:p>
            <a:endParaRPr lang="hr-HR" sz="2400" i="1" dirty="0">
              <a:sym typeface="Wingdings" panose="05000000000000000000" pitchFamily="2" charset="2"/>
            </a:endParaRPr>
          </a:p>
          <a:p>
            <a:r>
              <a:rPr lang="hr-HR" sz="2400" dirty="0" err="1">
                <a:sym typeface="Wingdings" panose="05000000000000000000" pitchFamily="2" charset="2"/>
              </a:rPr>
              <a:t>cr</a:t>
            </a:r>
            <a:r>
              <a:rPr lang="hr-HR" sz="2400" dirty="0" err="1">
                <a:solidFill>
                  <a:srgbClr val="0070C0"/>
                </a:solidFill>
                <a:sym typeface="Wingdings" panose="05000000000000000000" pitchFamily="2" charset="2"/>
              </a:rPr>
              <a:t>y</a:t>
            </a:r>
            <a:r>
              <a:rPr lang="hr-HR" sz="2400" dirty="0">
                <a:sym typeface="Wingdings" panose="05000000000000000000" pitchFamily="2" charset="2"/>
              </a:rPr>
              <a:t> 						</a:t>
            </a:r>
            <a:r>
              <a:rPr lang="hr-HR" sz="2400" dirty="0" err="1">
                <a:sym typeface="Wingdings" panose="05000000000000000000" pitchFamily="2" charset="2"/>
              </a:rPr>
              <a:t>tidy</a:t>
            </a:r>
            <a:r>
              <a:rPr lang="hr-HR" sz="2400" dirty="0">
                <a:sym typeface="Wingdings" panose="05000000000000000000" pitchFamily="2" charset="2"/>
              </a:rPr>
              <a:t> </a:t>
            </a:r>
          </a:p>
          <a:p>
            <a:endParaRPr lang="hr-HR" sz="2400" i="1" dirty="0">
              <a:sym typeface="Wingdings" panose="05000000000000000000" pitchFamily="2" charset="2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022BEF75-5DB2-4C86-B980-BA601D6B1D40}"/>
              </a:ext>
            </a:extLst>
          </p:cNvPr>
          <p:cNvSpPr txBox="1"/>
          <p:nvPr/>
        </p:nvSpPr>
        <p:spPr>
          <a:xfrm>
            <a:off x="2180492" y="1034980"/>
            <a:ext cx="1788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celebrate</a:t>
            </a:r>
            <a:r>
              <a:rPr lang="hr-HR" sz="2400">
                <a:solidFill>
                  <a:srgbClr val="FF0000"/>
                </a:solidFill>
              </a:rPr>
              <a:t>d</a:t>
            </a:r>
            <a:endParaRPr lang="hr-HR" sz="240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91757974-EF1F-4C93-A10B-1E06896D8BFD}"/>
              </a:ext>
            </a:extLst>
          </p:cNvPr>
          <p:cNvSpPr txBox="1"/>
          <p:nvPr/>
        </p:nvSpPr>
        <p:spPr>
          <a:xfrm>
            <a:off x="2180491" y="1418493"/>
            <a:ext cx="1788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watch</a:t>
            </a:r>
            <a:r>
              <a:rPr lang="hr-HR" sz="2400">
                <a:solidFill>
                  <a:srgbClr val="FF0000"/>
                </a:solidFill>
              </a:rPr>
              <a:t>ed</a:t>
            </a:r>
            <a:endParaRPr lang="hr-HR" sz="240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0B18000B-C894-4A35-8DD4-127DD5985B91}"/>
              </a:ext>
            </a:extLst>
          </p:cNvPr>
          <p:cNvSpPr txBox="1"/>
          <p:nvPr/>
        </p:nvSpPr>
        <p:spPr>
          <a:xfrm>
            <a:off x="7226439" y="1367692"/>
            <a:ext cx="1788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open</a:t>
            </a:r>
            <a:r>
              <a:rPr lang="hr-HR" sz="2400">
                <a:solidFill>
                  <a:srgbClr val="FF0000"/>
                </a:solidFill>
              </a:rPr>
              <a:t>ed</a:t>
            </a:r>
            <a:endParaRPr lang="hr-HR" sz="240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DBBADFBF-D79D-488F-9672-D993772C77AD}"/>
              </a:ext>
            </a:extLst>
          </p:cNvPr>
          <p:cNvSpPr txBox="1"/>
          <p:nvPr/>
        </p:nvSpPr>
        <p:spPr>
          <a:xfrm>
            <a:off x="7226439" y="1034421"/>
            <a:ext cx="1788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phone</a:t>
            </a:r>
            <a:r>
              <a:rPr lang="hr-HR" sz="2400">
                <a:solidFill>
                  <a:srgbClr val="FF0000"/>
                </a:solidFill>
              </a:rPr>
              <a:t>d</a:t>
            </a:r>
            <a:endParaRPr lang="hr-HR" sz="2400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E363A652-E4F7-45B0-9CC0-7A8533263FA2}"/>
              </a:ext>
            </a:extLst>
          </p:cNvPr>
          <p:cNvSpPr txBox="1"/>
          <p:nvPr/>
        </p:nvSpPr>
        <p:spPr>
          <a:xfrm>
            <a:off x="1510601" y="3213344"/>
            <a:ext cx="1788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play</a:t>
            </a:r>
            <a:r>
              <a:rPr lang="hr-HR" sz="2400">
                <a:solidFill>
                  <a:srgbClr val="FF0000"/>
                </a:solidFill>
              </a:rPr>
              <a:t>ed</a:t>
            </a:r>
            <a:endParaRPr lang="hr-HR" sz="2400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C972006E-ED51-44FB-80F0-4584566558AA}"/>
              </a:ext>
            </a:extLst>
          </p:cNvPr>
          <p:cNvSpPr txBox="1"/>
          <p:nvPr/>
        </p:nvSpPr>
        <p:spPr>
          <a:xfrm>
            <a:off x="7104187" y="3221264"/>
            <a:ext cx="1788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stay</a:t>
            </a:r>
            <a:r>
              <a:rPr lang="hr-HR" sz="2400">
                <a:solidFill>
                  <a:srgbClr val="FF0000"/>
                </a:solidFill>
              </a:rPr>
              <a:t>ed</a:t>
            </a:r>
            <a:endParaRPr lang="hr-HR" sz="2400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6E555A6B-F8D5-4CD6-A89B-62C54EB92442}"/>
              </a:ext>
            </a:extLst>
          </p:cNvPr>
          <p:cNvSpPr txBox="1"/>
          <p:nvPr/>
        </p:nvSpPr>
        <p:spPr>
          <a:xfrm>
            <a:off x="1381648" y="5008195"/>
            <a:ext cx="258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cr +</a:t>
            </a:r>
            <a:r>
              <a:rPr lang="hr-HR" sz="2400">
                <a:solidFill>
                  <a:srgbClr val="0070C0"/>
                </a:solidFill>
              </a:rPr>
              <a:t> i </a:t>
            </a:r>
            <a:r>
              <a:rPr lang="hr-HR" sz="2400"/>
              <a:t>+ </a:t>
            </a:r>
            <a:r>
              <a:rPr lang="hr-HR" sz="2400">
                <a:solidFill>
                  <a:srgbClr val="FF0000"/>
                </a:solidFill>
              </a:rPr>
              <a:t>ed</a:t>
            </a:r>
            <a:r>
              <a:rPr lang="hr-HR" sz="2400"/>
              <a:t> </a:t>
            </a:r>
            <a:r>
              <a:rPr lang="hr-HR" sz="2400">
                <a:sym typeface="Wingdings" panose="05000000000000000000" pitchFamily="2" charset="2"/>
              </a:rPr>
              <a:t> cr</a:t>
            </a:r>
            <a:r>
              <a:rPr lang="hr-HR" sz="2400">
                <a:solidFill>
                  <a:srgbClr val="0070C0"/>
                </a:solidFill>
                <a:sym typeface="Wingdings" panose="05000000000000000000" pitchFamily="2" charset="2"/>
              </a:rPr>
              <a:t>i</a:t>
            </a:r>
            <a:r>
              <a:rPr lang="hr-HR" sz="2400">
                <a:solidFill>
                  <a:srgbClr val="FF0000"/>
                </a:solidFill>
                <a:sym typeface="Wingdings" panose="05000000000000000000" pitchFamily="2" charset="2"/>
              </a:rPr>
              <a:t>ed</a:t>
            </a:r>
            <a:endParaRPr lang="hr-HR" sz="2400">
              <a:solidFill>
                <a:srgbClr val="FF0000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927AEBE8-FF99-40D5-B41D-D8F1EFDBBE90}"/>
              </a:ext>
            </a:extLst>
          </p:cNvPr>
          <p:cNvSpPr txBox="1"/>
          <p:nvPr/>
        </p:nvSpPr>
        <p:spPr>
          <a:xfrm>
            <a:off x="7104187" y="5008195"/>
            <a:ext cx="3104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tid +</a:t>
            </a:r>
            <a:r>
              <a:rPr lang="hr-HR" sz="2400">
                <a:solidFill>
                  <a:srgbClr val="0070C0"/>
                </a:solidFill>
              </a:rPr>
              <a:t> i </a:t>
            </a:r>
            <a:r>
              <a:rPr lang="hr-HR" sz="2400"/>
              <a:t>+ </a:t>
            </a:r>
            <a:r>
              <a:rPr lang="hr-HR" sz="2400">
                <a:solidFill>
                  <a:srgbClr val="FF0000"/>
                </a:solidFill>
              </a:rPr>
              <a:t>ed</a:t>
            </a:r>
            <a:r>
              <a:rPr lang="hr-HR" sz="2400"/>
              <a:t> </a:t>
            </a:r>
            <a:r>
              <a:rPr lang="hr-HR" sz="2400">
                <a:sym typeface="Wingdings" panose="05000000000000000000" pitchFamily="2" charset="2"/>
              </a:rPr>
              <a:t> tid</a:t>
            </a:r>
            <a:r>
              <a:rPr lang="hr-HR" sz="2400">
                <a:solidFill>
                  <a:srgbClr val="0070C0"/>
                </a:solidFill>
                <a:sym typeface="Wingdings" panose="05000000000000000000" pitchFamily="2" charset="2"/>
              </a:rPr>
              <a:t>i</a:t>
            </a:r>
            <a:r>
              <a:rPr lang="hr-HR" sz="2400">
                <a:solidFill>
                  <a:srgbClr val="FF0000"/>
                </a:solidFill>
                <a:sym typeface="Wingdings" panose="05000000000000000000" pitchFamily="2" charset="2"/>
              </a:rPr>
              <a:t>ed</a:t>
            </a:r>
            <a:endParaRPr lang="hr-HR" sz="2400">
              <a:solidFill>
                <a:srgbClr val="FF0000"/>
              </a:solidFill>
            </a:endParaRP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493772BD-73B5-4228-BDBE-35612A313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072" y="2652607"/>
            <a:ext cx="7591425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58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>
            <a:extLst>
              <a:ext uri="{FF2B5EF4-FFF2-40B4-BE49-F238E27FC236}">
                <a16:creationId xmlns:a16="http://schemas.microsoft.com/office/drawing/2014/main" id="{B4213916-3C3C-463E-9812-A2D4370834BB}"/>
              </a:ext>
            </a:extLst>
          </p:cNvPr>
          <p:cNvSpPr txBox="1"/>
          <p:nvPr/>
        </p:nvSpPr>
        <p:spPr>
          <a:xfrm>
            <a:off x="5717512" y="502417"/>
            <a:ext cx="5657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Workbook</a:t>
            </a:r>
            <a:r>
              <a:rPr lang="hr-HR" sz="2400" dirty="0"/>
              <a:t> p 89.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DFF2D654-4F2E-47D6-82A8-38ED6C298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05311" cy="685800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F0AFF5AF-3AC1-4024-A5BF-5C2579762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879" y="964082"/>
            <a:ext cx="10198259" cy="4411786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2BA5FE34-27D2-4DFF-8BDC-6D34ECA5A18D}"/>
              </a:ext>
            </a:extLst>
          </p:cNvPr>
          <p:cNvSpPr txBox="1"/>
          <p:nvPr/>
        </p:nvSpPr>
        <p:spPr>
          <a:xfrm>
            <a:off x="2763297" y="4338652"/>
            <a:ext cx="1527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quizzed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268EC7D8-299F-4AC6-A74A-38FB5CC1C827}"/>
              </a:ext>
            </a:extLst>
          </p:cNvPr>
          <p:cNvSpPr txBox="1"/>
          <p:nvPr/>
        </p:nvSpPr>
        <p:spPr>
          <a:xfrm>
            <a:off x="2875040" y="3054140"/>
            <a:ext cx="1527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celebrated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03EDC761-12AF-4F7F-88F9-479CB237E0C3}"/>
              </a:ext>
            </a:extLst>
          </p:cNvPr>
          <p:cNvSpPr txBox="1"/>
          <p:nvPr/>
        </p:nvSpPr>
        <p:spPr>
          <a:xfrm>
            <a:off x="2193712" y="3429000"/>
            <a:ext cx="1527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finished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706607BD-4A3C-4AD2-9ADA-241DB89A940A}"/>
              </a:ext>
            </a:extLst>
          </p:cNvPr>
          <p:cNvSpPr txBox="1"/>
          <p:nvPr/>
        </p:nvSpPr>
        <p:spPr>
          <a:xfrm>
            <a:off x="2321169" y="3873640"/>
            <a:ext cx="1527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missed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99FF8230-92EC-4795-A293-79221F2561F2}"/>
              </a:ext>
            </a:extLst>
          </p:cNvPr>
          <p:cNvSpPr txBox="1"/>
          <p:nvPr/>
        </p:nvSpPr>
        <p:spPr>
          <a:xfrm>
            <a:off x="2371411" y="2581032"/>
            <a:ext cx="1527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skipped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9EC49BC5-D3C0-468F-BDDD-3430341600EB}"/>
              </a:ext>
            </a:extLst>
          </p:cNvPr>
          <p:cNvSpPr txBox="1"/>
          <p:nvPr/>
        </p:nvSpPr>
        <p:spPr>
          <a:xfrm>
            <a:off x="2875040" y="4756500"/>
            <a:ext cx="1527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travelled</a:t>
            </a:r>
          </a:p>
        </p:txBody>
      </p:sp>
    </p:spTree>
    <p:extLst>
      <p:ext uri="{BB962C8B-B14F-4D97-AF65-F5344CB8AC3E}">
        <p14:creationId xmlns:p14="http://schemas.microsoft.com/office/powerpoint/2010/main" val="231643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3456BB31-B607-4A9A-8F68-3C5E0AF33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962" y="955326"/>
            <a:ext cx="8848725" cy="432435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B02F2B7E-B1F6-47F1-8FFA-1BCF855852CD}"/>
              </a:ext>
            </a:extLst>
          </p:cNvPr>
          <p:cNvSpPr txBox="1"/>
          <p:nvPr/>
        </p:nvSpPr>
        <p:spPr>
          <a:xfrm>
            <a:off x="5998866" y="1678075"/>
            <a:ext cx="1577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visited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94E14222-0874-4B47-B185-CF2DA1AE71D0}"/>
              </a:ext>
            </a:extLst>
          </p:cNvPr>
          <p:cNvSpPr txBox="1"/>
          <p:nvPr/>
        </p:nvSpPr>
        <p:spPr>
          <a:xfrm>
            <a:off x="2061587" y="2021393"/>
            <a:ext cx="1577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stayed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D627A88B-0842-4F69-B189-8A15174C21AC}"/>
              </a:ext>
            </a:extLst>
          </p:cNvPr>
          <p:cNvSpPr txBox="1"/>
          <p:nvPr/>
        </p:nvSpPr>
        <p:spPr>
          <a:xfrm>
            <a:off x="3215212" y="2483058"/>
            <a:ext cx="1577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walked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6A371A73-FD43-4C8E-A036-D927ABD65177}"/>
              </a:ext>
            </a:extLst>
          </p:cNvPr>
          <p:cNvSpPr txBox="1"/>
          <p:nvPr/>
        </p:nvSpPr>
        <p:spPr>
          <a:xfrm>
            <a:off x="8080550" y="2403231"/>
            <a:ext cx="1577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looked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DE54361F-8E14-4E68-98BF-6091DC2F2696}"/>
              </a:ext>
            </a:extLst>
          </p:cNvPr>
          <p:cNvSpPr txBox="1"/>
          <p:nvPr/>
        </p:nvSpPr>
        <p:spPr>
          <a:xfrm>
            <a:off x="7819292" y="2864896"/>
            <a:ext cx="1577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tried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8AE1756B-5FC9-4331-ABBC-AC8344E2FFCA}"/>
              </a:ext>
            </a:extLst>
          </p:cNvPr>
          <p:cNvSpPr txBox="1"/>
          <p:nvPr/>
        </p:nvSpPr>
        <p:spPr>
          <a:xfrm>
            <a:off x="3754733" y="3198167"/>
            <a:ext cx="1577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was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DA1234BD-6B50-4C44-94FA-D45D5364712F}"/>
              </a:ext>
            </a:extLst>
          </p:cNvPr>
          <p:cNvSpPr txBox="1"/>
          <p:nvPr/>
        </p:nvSpPr>
        <p:spPr>
          <a:xfrm>
            <a:off x="1991248" y="3650534"/>
            <a:ext cx="1577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decided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89710F6F-C2AF-4BD3-AEB7-8372B7D818F0}"/>
              </a:ext>
            </a:extLst>
          </p:cNvPr>
          <p:cNvSpPr txBox="1"/>
          <p:nvPr/>
        </p:nvSpPr>
        <p:spPr>
          <a:xfrm>
            <a:off x="7291754" y="3659832"/>
            <a:ext cx="1577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was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C1FC3164-8473-41D6-8AA5-5B1AE0FBF60A}"/>
              </a:ext>
            </a:extLst>
          </p:cNvPr>
          <p:cNvSpPr txBox="1"/>
          <p:nvPr/>
        </p:nvSpPr>
        <p:spPr>
          <a:xfrm>
            <a:off x="4727749" y="4008088"/>
            <a:ext cx="1577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enjoyed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3E1B33B4-D951-4C48-B22D-2813B0B16A9F}"/>
              </a:ext>
            </a:extLst>
          </p:cNvPr>
          <p:cNvSpPr txBox="1"/>
          <p:nvPr/>
        </p:nvSpPr>
        <p:spPr>
          <a:xfrm>
            <a:off x="3840145" y="4415177"/>
            <a:ext cx="1577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listened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995AE4CB-EE31-44DC-9DE1-6A53EBFC19FF}"/>
              </a:ext>
            </a:extLst>
          </p:cNvPr>
          <p:cNvSpPr txBox="1"/>
          <p:nvPr/>
        </p:nvSpPr>
        <p:spPr>
          <a:xfrm>
            <a:off x="1646517" y="4818010"/>
            <a:ext cx="1577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were</a:t>
            </a:r>
          </a:p>
        </p:txBody>
      </p:sp>
    </p:spTree>
    <p:extLst>
      <p:ext uri="{BB962C8B-B14F-4D97-AF65-F5344CB8AC3E}">
        <p14:creationId xmlns:p14="http://schemas.microsoft.com/office/powerpoint/2010/main" val="281097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9F766908-C4EC-431F-AB65-B2FF89761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9797"/>
            <a:ext cx="7981038" cy="6013580"/>
          </a:xfrm>
          <a:prstGeom prst="rect">
            <a:avLst/>
          </a:prstGeom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A678F5F3-515D-4993-B692-7323AB415A17}"/>
              </a:ext>
            </a:extLst>
          </p:cNvPr>
          <p:cNvSpPr txBox="1"/>
          <p:nvPr/>
        </p:nvSpPr>
        <p:spPr>
          <a:xfrm>
            <a:off x="5282119" y="515566"/>
            <a:ext cx="428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4903D7E1-1B76-4125-ABEB-C5F2174F03E1}"/>
              </a:ext>
            </a:extLst>
          </p:cNvPr>
          <p:cNvSpPr txBox="1"/>
          <p:nvPr/>
        </p:nvSpPr>
        <p:spPr>
          <a:xfrm>
            <a:off x="7298177" y="780123"/>
            <a:ext cx="428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7D928F06-1F8C-44B1-8DE5-16F86B5CEFC0}"/>
              </a:ext>
            </a:extLst>
          </p:cNvPr>
          <p:cNvSpPr txBox="1"/>
          <p:nvPr/>
        </p:nvSpPr>
        <p:spPr>
          <a:xfrm>
            <a:off x="667966" y="4606490"/>
            <a:ext cx="428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F7E34352-C47A-40E1-BF60-CBDA1BFA88B8}"/>
              </a:ext>
            </a:extLst>
          </p:cNvPr>
          <p:cNvSpPr txBox="1"/>
          <p:nvPr/>
        </p:nvSpPr>
        <p:spPr>
          <a:xfrm>
            <a:off x="648511" y="5169100"/>
            <a:ext cx="428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B534EE31-14D5-4809-87D6-2E866FC65B15}"/>
              </a:ext>
            </a:extLst>
          </p:cNvPr>
          <p:cNvSpPr txBox="1"/>
          <p:nvPr/>
        </p:nvSpPr>
        <p:spPr>
          <a:xfrm>
            <a:off x="6417013" y="5422529"/>
            <a:ext cx="428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1335C303-1837-40F8-B731-36D6933DF922}"/>
              </a:ext>
            </a:extLst>
          </p:cNvPr>
          <p:cNvSpPr txBox="1"/>
          <p:nvPr/>
        </p:nvSpPr>
        <p:spPr>
          <a:xfrm>
            <a:off x="4101830" y="1381200"/>
            <a:ext cx="428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C04CBC49-553A-4387-A6A2-9914E4FB716E}"/>
              </a:ext>
            </a:extLst>
          </p:cNvPr>
          <p:cNvSpPr txBox="1"/>
          <p:nvPr/>
        </p:nvSpPr>
        <p:spPr>
          <a:xfrm>
            <a:off x="7298176" y="5741390"/>
            <a:ext cx="428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970DBC97-37FF-4C23-AAFC-6262123843FA}"/>
              </a:ext>
            </a:extLst>
          </p:cNvPr>
          <p:cNvSpPr txBox="1"/>
          <p:nvPr/>
        </p:nvSpPr>
        <p:spPr>
          <a:xfrm>
            <a:off x="7981038" y="1088812"/>
            <a:ext cx="327576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200" i="1" dirty="0"/>
          </a:p>
          <a:p>
            <a:r>
              <a:rPr lang="hr-HR" sz="2200" dirty="0"/>
              <a:t>You </a:t>
            </a:r>
            <a:r>
              <a:rPr lang="hr-HR" sz="2200" dirty="0" err="1"/>
              <a:t>have</a:t>
            </a:r>
            <a:r>
              <a:rPr lang="hr-HR" sz="2200" dirty="0"/>
              <a:t> 1 minute to </a:t>
            </a:r>
            <a:r>
              <a:rPr lang="hr-HR" sz="2200" dirty="0" err="1"/>
              <a:t>read</a:t>
            </a:r>
            <a:r>
              <a:rPr lang="hr-HR" sz="2200" dirty="0"/>
              <a:t> </a:t>
            </a:r>
            <a:r>
              <a:rPr lang="hr-HR" sz="2200" dirty="0" err="1"/>
              <a:t>the</a:t>
            </a:r>
            <a:r>
              <a:rPr lang="hr-HR" sz="2200" dirty="0"/>
              <a:t> </a:t>
            </a:r>
            <a:r>
              <a:rPr lang="hr-HR" sz="2200" dirty="0" err="1"/>
              <a:t>text</a:t>
            </a:r>
            <a:r>
              <a:rPr lang="hr-HR" sz="2200" dirty="0"/>
              <a:t> </a:t>
            </a:r>
            <a:r>
              <a:rPr lang="hr-HR" sz="2200" dirty="0" err="1"/>
              <a:t>again</a:t>
            </a:r>
            <a:r>
              <a:rPr lang="hr-HR" sz="2200" dirty="0"/>
              <a:t>. </a:t>
            </a:r>
            <a:r>
              <a:rPr lang="hr-HR" sz="2200" dirty="0" err="1"/>
              <a:t>Try</a:t>
            </a:r>
            <a:r>
              <a:rPr lang="hr-HR" sz="2200" dirty="0"/>
              <a:t> to </a:t>
            </a:r>
            <a:r>
              <a:rPr lang="hr-HR" sz="2200" dirty="0" err="1"/>
              <a:t>remember</a:t>
            </a:r>
            <a:r>
              <a:rPr lang="hr-HR" sz="2200" dirty="0"/>
              <a:t> as </a:t>
            </a:r>
            <a:r>
              <a:rPr lang="hr-HR" sz="2200" dirty="0" err="1"/>
              <a:t>much</a:t>
            </a:r>
            <a:r>
              <a:rPr lang="hr-HR" sz="2200" dirty="0"/>
              <a:t> </a:t>
            </a:r>
            <a:r>
              <a:rPr lang="hr-HR" sz="2200" dirty="0" err="1"/>
              <a:t>information</a:t>
            </a:r>
            <a:r>
              <a:rPr lang="hr-HR" sz="2200" dirty="0"/>
              <a:t> as </a:t>
            </a:r>
            <a:r>
              <a:rPr lang="hr-HR" sz="2200" dirty="0" err="1"/>
              <a:t>possible</a:t>
            </a:r>
            <a:r>
              <a:rPr lang="hr-HR" sz="2200" dirty="0"/>
              <a:t>.</a:t>
            </a:r>
          </a:p>
          <a:p>
            <a:endParaRPr lang="hr-HR" sz="2200" dirty="0"/>
          </a:p>
          <a:p>
            <a:r>
              <a:rPr lang="hr-HR" sz="2200" dirty="0"/>
              <a:t>Close </a:t>
            </a:r>
            <a:r>
              <a:rPr lang="hr-HR" sz="2200" dirty="0" err="1"/>
              <a:t>your</a:t>
            </a:r>
            <a:r>
              <a:rPr lang="hr-HR" sz="2200" dirty="0"/>
              <a:t> </a:t>
            </a:r>
            <a:r>
              <a:rPr lang="hr-HR" sz="2200" dirty="0" err="1"/>
              <a:t>book</a:t>
            </a:r>
            <a:r>
              <a:rPr lang="hr-HR" sz="2200" dirty="0"/>
              <a:t>. </a:t>
            </a:r>
            <a:r>
              <a:rPr lang="hr-HR" sz="2200" dirty="0" err="1"/>
              <a:t>What</a:t>
            </a:r>
            <a:r>
              <a:rPr lang="hr-HR" sz="2200" dirty="0"/>
              <a:t> </a:t>
            </a:r>
            <a:r>
              <a:rPr lang="hr-HR" sz="2200" dirty="0" err="1"/>
              <a:t>was</a:t>
            </a:r>
            <a:r>
              <a:rPr lang="hr-HR" sz="2200" dirty="0"/>
              <a:t> </a:t>
            </a:r>
            <a:r>
              <a:rPr lang="hr-HR" sz="2200" dirty="0" err="1"/>
              <a:t>Andy’s</a:t>
            </a:r>
            <a:r>
              <a:rPr lang="hr-HR" sz="2200" dirty="0"/>
              <a:t> </a:t>
            </a:r>
            <a:r>
              <a:rPr lang="hr-HR" sz="2200" dirty="0" err="1"/>
              <a:t>week</a:t>
            </a:r>
            <a:r>
              <a:rPr lang="hr-HR" sz="2200" dirty="0"/>
              <a:t> </a:t>
            </a:r>
            <a:r>
              <a:rPr lang="hr-HR" sz="2200" dirty="0" err="1"/>
              <a:t>like</a:t>
            </a:r>
            <a:r>
              <a:rPr lang="hr-HR" sz="2200" dirty="0"/>
              <a:t>?</a:t>
            </a:r>
          </a:p>
          <a:p>
            <a:endParaRPr lang="hr-HR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A5F3AC48-8944-4019-BC31-691949952E2F}"/>
              </a:ext>
            </a:extLst>
          </p:cNvPr>
          <p:cNvSpPr txBox="1"/>
          <p:nvPr/>
        </p:nvSpPr>
        <p:spPr>
          <a:xfrm>
            <a:off x="7830312" y="1842865"/>
            <a:ext cx="41018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Write</a:t>
            </a:r>
            <a:r>
              <a:rPr lang="hr-HR" sz="2400" dirty="0"/>
              <a:t> </a:t>
            </a:r>
            <a:r>
              <a:rPr lang="hr-HR" sz="2400" dirty="0" err="1"/>
              <a:t>three</a:t>
            </a:r>
            <a:r>
              <a:rPr lang="hr-HR" sz="2400" dirty="0"/>
              <a:t> </a:t>
            </a:r>
            <a:r>
              <a:rPr lang="hr-HR" sz="2400" dirty="0" err="1"/>
              <a:t>sentences</a:t>
            </a:r>
            <a:r>
              <a:rPr lang="hr-HR" sz="2400" dirty="0"/>
              <a:t> </a:t>
            </a:r>
            <a:r>
              <a:rPr lang="hr-HR" sz="2400" dirty="0" err="1"/>
              <a:t>about</a:t>
            </a:r>
            <a:r>
              <a:rPr lang="hr-HR" sz="2400" dirty="0"/>
              <a:t> </a:t>
            </a:r>
            <a:r>
              <a:rPr lang="hr-HR" sz="2400" dirty="0" err="1"/>
              <a:t>your</a:t>
            </a:r>
            <a:r>
              <a:rPr lang="hr-HR" sz="2400" dirty="0"/>
              <a:t> </a:t>
            </a:r>
            <a:r>
              <a:rPr lang="hr-HR" sz="2400" dirty="0" err="1"/>
              <a:t>last</a:t>
            </a:r>
            <a:r>
              <a:rPr lang="hr-HR" sz="2400" dirty="0"/>
              <a:t> </a:t>
            </a:r>
            <a:r>
              <a:rPr lang="hr-HR" sz="2400" dirty="0" err="1"/>
              <a:t>week</a:t>
            </a:r>
            <a:r>
              <a:rPr lang="hr-HR" sz="2400" dirty="0"/>
              <a:t>. Use at </a:t>
            </a:r>
            <a:r>
              <a:rPr lang="hr-HR" sz="2400" dirty="0" err="1"/>
              <a:t>least</a:t>
            </a:r>
            <a:r>
              <a:rPr lang="hr-HR" sz="2400" dirty="0"/>
              <a:t> </a:t>
            </a:r>
            <a:r>
              <a:rPr lang="hr-HR" sz="2400" dirty="0" err="1"/>
              <a:t>three</a:t>
            </a:r>
            <a:r>
              <a:rPr lang="hr-HR" sz="2400" dirty="0"/>
              <a:t> </a:t>
            </a:r>
            <a:r>
              <a:rPr lang="hr-HR" sz="2400" dirty="0" err="1"/>
              <a:t>different</a:t>
            </a:r>
            <a:r>
              <a:rPr lang="hr-HR" sz="2400" dirty="0"/>
              <a:t> </a:t>
            </a:r>
            <a:r>
              <a:rPr lang="hr-HR" sz="2400" dirty="0" err="1"/>
              <a:t>verbs</a:t>
            </a:r>
            <a:r>
              <a:rPr lang="hr-HR" sz="2400" dirty="0"/>
              <a:t> </a:t>
            </a:r>
            <a:r>
              <a:rPr lang="hr-HR" sz="2400" dirty="0" err="1"/>
              <a:t>from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text</a:t>
            </a:r>
            <a:r>
              <a:rPr lang="hr-HR" sz="2400" dirty="0"/>
              <a:t> </a:t>
            </a:r>
            <a:r>
              <a:rPr lang="hr-HR" sz="2400" dirty="0" err="1"/>
              <a:t>about</a:t>
            </a:r>
            <a:r>
              <a:rPr lang="hr-HR" sz="2400" dirty="0"/>
              <a:t> Andy.</a:t>
            </a:r>
          </a:p>
        </p:txBody>
      </p:sp>
    </p:spTree>
    <p:extLst>
      <p:ext uri="{BB962C8B-B14F-4D97-AF65-F5344CB8AC3E}">
        <p14:creationId xmlns:p14="http://schemas.microsoft.com/office/powerpoint/2010/main" val="274429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5549</TotalTime>
  <Words>476</Words>
  <Application>Microsoft Office PowerPoint</Application>
  <PresentationFormat>Widescreen</PresentationFormat>
  <Paragraphs>122</Paragraphs>
  <Slides>19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UNIT 8:  Fit and healthy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Who am I?</dc:title>
  <dc:creator>Marina Komadina</dc:creator>
  <cp:lastModifiedBy>Sanja Ivoš</cp:lastModifiedBy>
  <cp:revision>300</cp:revision>
  <dcterms:created xsi:type="dcterms:W3CDTF">2020-09-19T11:02:00Z</dcterms:created>
  <dcterms:modified xsi:type="dcterms:W3CDTF">2022-09-22T13:52:58Z</dcterms:modified>
</cp:coreProperties>
</file>